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3"/>
  </p:notesMasterIdLst>
  <p:handoutMasterIdLst>
    <p:handoutMasterId r:id="rId34"/>
  </p:handoutMasterIdLst>
  <p:sldIdLst>
    <p:sldId id="1803" r:id="rId2"/>
    <p:sldId id="939" r:id="rId3"/>
    <p:sldId id="2238" r:id="rId4"/>
    <p:sldId id="2237" r:id="rId5"/>
    <p:sldId id="2244" r:id="rId6"/>
    <p:sldId id="2278" r:id="rId7"/>
    <p:sldId id="2241" r:id="rId8"/>
    <p:sldId id="2242" r:id="rId9"/>
    <p:sldId id="2239" r:id="rId10"/>
    <p:sldId id="2240" r:id="rId11"/>
    <p:sldId id="2243" r:id="rId12"/>
    <p:sldId id="2245" r:id="rId13"/>
    <p:sldId id="2257" r:id="rId14"/>
    <p:sldId id="2279" r:id="rId15"/>
    <p:sldId id="2258" r:id="rId16"/>
    <p:sldId id="2277" r:id="rId17"/>
    <p:sldId id="2266" r:id="rId18"/>
    <p:sldId id="2274" r:id="rId19"/>
    <p:sldId id="2259" r:id="rId20"/>
    <p:sldId id="2260" r:id="rId21"/>
    <p:sldId id="2272" r:id="rId22"/>
    <p:sldId id="2273" r:id="rId23"/>
    <p:sldId id="2268" r:id="rId24"/>
    <p:sldId id="2269" r:id="rId25"/>
    <p:sldId id="2261" r:id="rId26"/>
    <p:sldId id="2262" r:id="rId27"/>
    <p:sldId id="2270" r:id="rId28"/>
    <p:sldId id="2271" r:id="rId29"/>
    <p:sldId id="2275" r:id="rId30"/>
    <p:sldId id="2276" r:id="rId31"/>
    <p:sldId id="1799" r:id="rId3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2238"/>
            <p14:sldId id="2237"/>
            <p14:sldId id="2244"/>
            <p14:sldId id="2278"/>
            <p14:sldId id="2241"/>
            <p14:sldId id="2242"/>
            <p14:sldId id="2239"/>
            <p14:sldId id="2240"/>
            <p14:sldId id="2243"/>
            <p14:sldId id="2245"/>
            <p14:sldId id="2257"/>
            <p14:sldId id="2279"/>
            <p14:sldId id="2258"/>
            <p14:sldId id="2277"/>
            <p14:sldId id="2266"/>
            <p14:sldId id="2274"/>
            <p14:sldId id="2259"/>
            <p14:sldId id="2260"/>
            <p14:sldId id="2272"/>
            <p14:sldId id="2273"/>
            <p14:sldId id="2268"/>
            <p14:sldId id="2269"/>
            <p14:sldId id="2261"/>
            <p14:sldId id="2262"/>
            <p14:sldId id="2270"/>
            <p14:sldId id="2271"/>
            <p14:sldId id="2275"/>
            <p14:sldId id="2276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8E20"/>
    <a:srgbClr val="1778B8"/>
    <a:srgbClr val="B04432"/>
    <a:srgbClr val="36544F"/>
    <a:srgbClr val="9E60B8"/>
    <a:srgbClr val="D4EBE9"/>
    <a:srgbClr val="C4DAD8"/>
    <a:srgbClr val="B58900"/>
    <a:srgbClr val="5AB88F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48"/>
    <p:restoredTop sz="96911" autoAdjust="0"/>
  </p:normalViewPr>
  <p:slideViewPr>
    <p:cSldViewPr snapToGrid="0" snapToObjects="1">
      <p:cViewPr>
        <p:scale>
          <a:sx n="308" d="100"/>
          <a:sy n="308" d="100"/>
        </p:scale>
        <p:origin x="480" y="9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17.11.25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17.11.25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11/17/25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nextjs.org/" TargetMode="Externa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nilshartmann.net/workshops" TargetMode="External"/><Relationship Id="rId5" Type="http://schemas.openxmlformats.org/officeDocument/2006/relationships/hyperlink" Target="mailto:nils@nilshartmann.net" TargetMode="External"/><Relationship Id="rId4" Type="http://schemas.openxmlformats.org/officeDocument/2006/relationships/hyperlink" Target="https://react.schule/ijs-2025-tanstack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start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501BE56-F92B-EB99-A69F-40766D58D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4066" y="-118046"/>
            <a:ext cx="9178066" cy="6124933"/>
          </a:xfrm>
          <a:prstGeom prst="rect">
            <a:avLst/>
          </a:prstGeom>
        </p:spPr>
      </p:pic>
      <p:sp>
        <p:nvSpPr>
          <p:cNvPr id="24" name="Rechteck 23">
            <a:extLst>
              <a:ext uri="{FF2B5EF4-FFF2-40B4-BE49-F238E27FC236}">
                <a16:creationId xmlns:a16="http://schemas.microsoft.com/office/drawing/2014/main" id="{79C06328-2E68-5F81-E812-8E6FF40415EB}"/>
              </a:ext>
            </a:extLst>
          </p:cNvPr>
          <p:cNvSpPr/>
          <p:nvPr/>
        </p:nvSpPr>
        <p:spPr>
          <a:xfrm>
            <a:off x="-34066" y="-103419"/>
            <a:ext cx="9254535" cy="4654251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C‘t </a:t>
            </a:r>
            <a:r>
              <a:rPr lang="de-DE" sz="1050" spc="60" dirty="0" err="1">
                <a:solidFill>
                  <a:srgbClr val="D4EBE9"/>
                </a:solidFill>
              </a:rPr>
              <a:t>webdev</a:t>
            </a:r>
            <a:r>
              <a:rPr lang="de-DE" sz="1050" spc="60" dirty="0">
                <a:solidFill>
                  <a:srgbClr val="D4EBE9"/>
                </a:solidFill>
              </a:rPr>
              <a:t> | Cologne | November 19, 2025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7381432-3503-5A80-D00E-210B0CF1B077}"/>
              </a:ext>
            </a:extLst>
          </p:cNvPr>
          <p:cNvGrpSpPr/>
          <p:nvPr/>
        </p:nvGrpSpPr>
        <p:grpSpPr>
          <a:xfrm>
            <a:off x="259539" y="3425351"/>
            <a:ext cx="2824383" cy="906953"/>
            <a:chOff x="-941811" y="-1179767"/>
            <a:chExt cx="2824383" cy="906953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3E6830E-F86B-7BB0-E0C7-9195597DCFD8}"/>
                </a:ext>
              </a:extLst>
            </p:cNvPr>
            <p:cNvSpPr txBox="1"/>
            <p:nvPr/>
          </p:nvSpPr>
          <p:spPr>
            <a:xfrm>
              <a:off x="-941106" y="-1179767"/>
              <a:ext cx="2823678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E7627F9-20F7-FB5D-3785-7B71E7D23166}"/>
                </a:ext>
              </a:extLst>
            </p:cNvPr>
            <p:cNvSpPr txBox="1"/>
            <p:nvPr/>
          </p:nvSpPr>
          <p:spPr>
            <a:xfrm>
              <a:off x="-941811" y="-657535"/>
              <a:ext cx="2823678" cy="3847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85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85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8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800CB803-2D1B-EA71-9387-0FA09B70E5A1}"/>
              </a:ext>
            </a:extLst>
          </p:cNvPr>
          <p:cNvSpPr/>
          <p:nvPr/>
        </p:nvSpPr>
        <p:spPr>
          <a:xfrm>
            <a:off x="4752970" y="-228062"/>
            <a:ext cx="4420802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4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9F5A552-3D38-BB7D-7A6E-59028EAC4675}"/>
              </a:ext>
            </a:extLst>
          </p:cNvPr>
          <p:cNvSpPr txBox="1"/>
          <p:nvPr/>
        </p:nvSpPr>
        <p:spPr>
          <a:xfrm>
            <a:off x="3023711" y="833833"/>
            <a:ext cx="36150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8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622E165-915E-787D-D569-29FBE756D67F}"/>
              </a:ext>
            </a:extLst>
          </p:cNvPr>
          <p:cNvSpPr txBox="1"/>
          <p:nvPr/>
        </p:nvSpPr>
        <p:spPr>
          <a:xfrm>
            <a:off x="4938346" y="1715873"/>
            <a:ext cx="144217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or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72774B3-0CFD-6C75-C69B-5D596D38334E}"/>
              </a:ext>
            </a:extLst>
          </p:cNvPr>
          <p:cNvSpPr txBox="1"/>
          <p:nvPr/>
        </p:nvSpPr>
        <p:spPr>
          <a:xfrm rot="475378">
            <a:off x="7013115" y="2342696"/>
            <a:ext cx="1879936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C4DAD8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  <a:endParaRPr lang="de-DE" sz="115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C4DAD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41087DD-AAC2-CF9A-49FC-0319A53D559D}"/>
              </a:ext>
            </a:extLst>
          </p:cNvPr>
          <p:cNvSpPr txBox="1"/>
          <p:nvPr/>
        </p:nvSpPr>
        <p:spPr>
          <a:xfrm>
            <a:off x="4894203" y="3426807"/>
            <a:ext cx="297263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400" b="1" dirty="0" err="1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first</a:t>
            </a:r>
            <a:endParaRPr lang="de-DE" sz="6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E422207-E838-1858-03D8-32136C510D10}"/>
              </a:ext>
            </a:extLst>
          </p:cNvPr>
          <p:cNvSpPr txBox="1"/>
          <p:nvPr/>
        </p:nvSpPr>
        <p:spPr>
          <a:xfrm>
            <a:off x="3861191" y="2444251"/>
            <a:ext cx="361502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02185-1A85-CB6C-5EEE-63827162F4F9}"/>
              </a:ext>
            </a:extLst>
          </p:cNvPr>
          <p:cNvSpPr txBox="1"/>
          <p:nvPr/>
        </p:nvSpPr>
        <p:spPr>
          <a:xfrm>
            <a:off x="-8402302" y="3625022"/>
            <a:ext cx="2181572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A364FEA-C6EA-F701-91BD-9811A2686B16}"/>
              </a:ext>
            </a:extLst>
          </p:cNvPr>
          <p:cNvSpPr txBox="1"/>
          <p:nvPr/>
        </p:nvSpPr>
        <p:spPr>
          <a:xfrm>
            <a:off x="211895" y="-71625"/>
            <a:ext cx="48035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rgbClr val="36544F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6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48C4A-06D0-4D92-CC2A-EA2CAAE56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F01E6D-E5A7-1A13-35A5-326DFC51D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Server-first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0A41C05-EF2A-A76E-0C39-F966DEC6510E}"/>
              </a:ext>
            </a:extLst>
          </p:cNvPr>
          <p:cNvSpPr txBox="1"/>
          <p:nvPr/>
        </p:nvSpPr>
        <p:spPr>
          <a:xfrm rot="21137164">
            <a:off x="6278582" y="269503"/>
            <a:ext cx="2408032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Server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</p:spTree>
    <p:extLst>
      <p:ext uri="{BB962C8B-B14F-4D97-AF65-F5344CB8AC3E}">
        <p14:creationId xmlns:p14="http://schemas.microsoft.com/office/powerpoint/2010/main" val="642854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F6BDA-F209-5175-AAF5-54E23F886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7F0E8B-B624-B746-D65A-31D9F7DC6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9CE0E6-84D3-0EB4-2DDB-591151DD041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4971"/>
            <a:ext cx="8768862" cy="419564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https://nextjs.org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Currently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Next.js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16,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based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on React 19.2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Support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most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client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features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Including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Server Components and Server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Functions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b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D61FB39-9FE8-BB7A-EC52-B7494EE939DB}"/>
              </a:ext>
            </a:extLst>
          </p:cNvPr>
          <p:cNvSpPr txBox="1">
            <a:spLocks/>
          </p:cNvSpPr>
          <p:nvPr/>
        </p:nvSpPr>
        <p:spPr>
          <a:xfrm>
            <a:off x="187570" y="946670"/>
            <a:ext cx="8768862" cy="7274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B04432"/>
                </a:solidFill>
                <a:latin typeface="Candara" panose="020E0502030303020204" pitchFamily="34" charset="0"/>
              </a:rPr>
              <a:t>Next.js</a:t>
            </a:r>
            <a:endParaRPr lang="de-DE" sz="2400" b="0" dirty="0">
              <a:solidFill>
                <a:srgbClr val="B04432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C64F916-6CF8-797E-E8CD-E58D4B84C583}"/>
              </a:ext>
            </a:extLst>
          </p:cNvPr>
          <p:cNvSpPr txBox="1"/>
          <p:nvPr/>
        </p:nvSpPr>
        <p:spPr>
          <a:xfrm rot="21137164">
            <a:off x="6278582" y="269503"/>
            <a:ext cx="2408032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B04432"/>
                </a:solidFill>
                <a:latin typeface="Candara" panose="020E0502030303020204" pitchFamily="34" charset="0"/>
              </a:rPr>
              <a:t>Server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</p:spTree>
    <p:extLst>
      <p:ext uri="{BB962C8B-B14F-4D97-AF65-F5344CB8AC3E}">
        <p14:creationId xmlns:p14="http://schemas.microsoft.com/office/powerpoint/2010/main" val="170054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F3E1F-6213-C745-6662-697C71E47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05F5A0E-D4F8-CDE7-C2C1-395A729B9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3871DA68-E05A-64AE-443E-70B20F01D9BC}"/>
              </a:ext>
            </a:extLst>
          </p:cNvPr>
          <p:cNvSpPr/>
          <p:nvPr/>
        </p:nvSpPr>
        <p:spPr>
          <a:xfrm>
            <a:off x="0" y="-336192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Side</a:t>
            </a:r>
            <a:endParaRPr lang="de-DE" sz="54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BE2483D-CCD5-549E-387A-AB020ED112FF}"/>
              </a:ext>
            </a:extLst>
          </p:cNvPr>
          <p:cNvSpPr txBox="1"/>
          <p:nvPr/>
        </p:nvSpPr>
        <p:spPr>
          <a:xfrm>
            <a:off x="0" y="1681401"/>
            <a:ext cx="9143999" cy="819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4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by</a:t>
            </a:r>
            <a:endParaRPr lang="de-DE" sz="1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A8524C5-ADB1-2ACF-9E5A-39D4A65D089F}"/>
              </a:ext>
            </a:extLst>
          </p:cNvPr>
          <p:cNvSpPr/>
          <p:nvPr/>
        </p:nvSpPr>
        <p:spPr>
          <a:xfrm>
            <a:off x="0" y="2571750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Side</a:t>
            </a:r>
            <a:endParaRPr lang="de-DE" sz="54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9580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B49BD-A354-76AA-C9D0-F0D647BE3F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862E61-F244-7A54-3F67-0079187B5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2109965-2EAE-9792-C4B9-2B1601C8DE45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Server-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side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rendering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(SSR)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E32307D7-C761-BB02-7B61-85CD13866017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315B69-E4B0-C911-3229-C25735441692}"/>
              </a:ext>
            </a:extLst>
          </p:cNvPr>
          <p:cNvSpPr txBox="1"/>
          <p:nvPr/>
        </p:nvSpPr>
        <p:spPr>
          <a:xfrm>
            <a:off x="405480" y="959913"/>
            <a:ext cx="7542766" cy="5632311"/>
          </a:xfrm>
          <a:prstGeom prst="rect">
            <a:avLst/>
          </a:prstGeom>
          <a:solidFill>
            <a:srgbClr val="FFFDF9"/>
          </a:solidFill>
        </p:spPr>
        <p:txBody>
          <a:bodyPr wrap="square" rtlCol="0">
            <a:spAutoFit/>
          </a:bodyPr>
          <a:lstStyle/>
          <a:p>
            <a:pPr algn="l"/>
            <a:r>
              <a:rPr lang="de-DE" sz="2400" dirty="0">
                <a:solidFill>
                  <a:srgbClr val="FF0000"/>
                </a:solidFill>
              </a:rPr>
              <a:t>Demo Überlegung</a:t>
            </a:r>
          </a:p>
          <a:p>
            <a:pPr marL="342900" indent="-342900" algn="l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Route anlegen </a:t>
            </a:r>
          </a:p>
          <a:p>
            <a:pPr marL="342900" indent="-342900" algn="l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Man sieht, wie der Router funktioniert</a:t>
            </a:r>
          </a:p>
          <a:p>
            <a:pPr marL="342900" indent="-342900" algn="l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TANSTACK</a:t>
            </a:r>
          </a:p>
          <a:p>
            <a:pPr marL="800100" lvl="1" indent="-342900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Dev </a:t>
            </a:r>
            <a:r>
              <a:rPr lang="de-DE" sz="2400" dirty="0" err="1">
                <a:solidFill>
                  <a:srgbClr val="FF0000"/>
                </a:solidFill>
              </a:rPr>
              <a:t>mode</a:t>
            </a:r>
            <a:endParaRPr lang="de-DE" sz="2400" dirty="0">
              <a:solidFill>
                <a:srgbClr val="FF0000"/>
              </a:solidFill>
            </a:endParaRPr>
          </a:p>
          <a:p>
            <a:pPr marL="800100" lvl="1" indent="-342900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HTML beim ersten Request</a:t>
            </a:r>
          </a:p>
          <a:p>
            <a:pPr marL="800100" lvl="1" indent="-342900">
              <a:buFontTx/>
              <a:buChar char="-"/>
            </a:pPr>
            <a:r>
              <a:rPr lang="de-DE" sz="2400" dirty="0" err="1">
                <a:solidFill>
                  <a:srgbClr val="FF0000"/>
                </a:solidFill>
              </a:rPr>
              <a:t>TanStack</a:t>
            </a:r>
            <a:r>
              <a:rPr lang="de-DE" sz="2400" dirty="0">
                <a:solidFill>
                  <a:srgbClr val="FF0000"/>
                </a:solidFill>
              </a:rPr>
              <a:t> Query Cache wird befüllt</a:t>
            </a:r>
          </a:p>
          <a:p>
            <a:pPr marL="800100" lvl="1" indent="-342900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Danach Client-Seite, Navigation hi– und her: Schnell wegen Cache</a:t>
            </a:r>
          </a:p>
          <a:p>
            <a:pPr marL="342900" indent="-342900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NEXT</a:t>
            </a:r>
          </a:p>
          <a:p>
            <a:pPr marL="800100" lvl="1" indent="-342900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React Server </a:t>
            </a:r>
            <a:r>
              <a:rPr lang="de-DE" sz="2400" dirty="0" err="1">
                <a:solidFill>
                  <a:srgbClr val="FF0000"/>
                </a:solidFill>
              </a:rPr>
              <a:t>components</a:t>
            </a:r>
            <a:endParaRPr lang="de-DE" sz="2400" dirty="0">
              <a:solidFill>
                <a:srgbClr val="FF0000"/>
              </a:solidFill>
            </a:endParaRPr>
          </a:p>
          <a:p>
            <a:pPr marL="800100" lvl="1" indent="-342900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Jeder Call ist Server Request, trotzdem bleibt State erhalten (dafür noch ein Beispiel)</a:t>
            </a:r>
          </a:p>
          <a:p>
            <a:pPr marL="800100" lvl="1" indent="-342900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Eventuell </a:t>
            </a:r>
            <a:r>
              <a:rPr lang="de-DE" sz="2400" dirty="0" err="1">
                <a:solidFill>
                  <a:srgbClr val="FF0000"/>
                </a:solidFill>
              </a:rPr>
              <a:t>Build</a:t>
            </a:r>
            <a:endParaRPr lang="de-DE" sz="2400" dirty="0">
              <a:solidFill>
                <a:srgbClr val="FF0000"/>
              </a:solidFill>
            </a:endParaRPr>
          </a:p>
          <a:p>
            <a:pPr marL="800100" lvl="1" indent="-342900">
              <a:buFontTx/>
              <a:buChar char="-"/>
            </a:pPr>
            <a:r>
              <a:rPr lang="de-DE" sz="2400" dirty="0">
                <a:solidFill>
                  <a:srgbClr val="FF0000"/>
                </a:solidFill>
              </a:rPr>
              <a:t>Partial </a:t>
            </a:r>
            <a:r>
              <a:rPr lang="de-DE" sz="2400" dirty="0" err="1">
                <a:solidFill>
                  <a:srgbClr val="FF0000"/>
                </a:solidFill>
              </a:rPr>
              <a:t>prerendering</a:t>
            </a:r>
            <a:endParaRPr lang="de-DE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660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85221B-84B4-1CFD-1A40-2937B5567D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9A6C8-71F6-7B4D-80E4-C7B7771AB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3E5BB88-DC75-69DA-3FAD-B8DFF37FBB67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„Classic“ SSR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initial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server-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rendered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HTML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returned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Complete</a:t>
            </a:r>
            <a:r>
              <a:rPr lang="de-DE" b="0" dirty="0">
                <a:solidFill>
                  <a:srgbClr val="36544F"/>
                </a:solidFill>
              </a:rPr>
              <a:t> JavaScript Code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App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returned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hydrated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E40C165-F232-07B5-9F35-C0A538E84146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Server-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side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rendering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(SSR)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7926631B-6345-8ABE-169D-F3461DC03CC3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670325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74CD5-2FA5-E150-0076-D5C39962E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30BE5C-3F46-8FBD-3A0A-D6F18936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27F097E-EE3D-C47A-2D8C-88814E5F9866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4491423" cy="3205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„Classic“ SSR plus React Server Components (RSC)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First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returns</a:t>
            </a:r>
            <a:r>
              <a:rPr lang="de-DE" b="0" dirty="0">
                <a:solidFill>
                  <a:srgbClr val="36544F"/>
                </a:solidFill>
              </a:rPr>
              <a:t> HTML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RSC Payload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returned</a:t>
            </a:r>
            <a:r>
              <a:rPr lang="de-DE" b="0" dirty="0">
                <a:solidFill>
                  <a:srgbClr val="36544F"/>
                </a:solidFill>
              </a:rPr>
              <a:t> on all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Any </a:t>
            </a:r>
            <a:r>
              <a:rPr lang="de-DE" b="0" dirty="0" err="1">
                <a:solidFill>
                  <a:srgbClr val="36544F"/>
                </a:solidFill>
              </a:rPr>
              <a:t>navigation</a:t>
            </a:r>
            <a:r>
              <a:rPr lang="de-DE" b="0" dirty="0">
                <a:solidFill>
                  <a:srgbClr val="36544F"/>
                </a:solidFill>
              </a:rPr>
              <a:t> (route </a:t>
            </a:r>
            <a:r>
              <a:rPr lang="de-DE" b="0" dirty="0" err="1">
                <a:solidFill>
                  <a:srgbClr val="36544F"/>
                </a:solidFill>
              </a:rPr>
              <a:t>change</a:t>
            </a:r>
            <a:r>
              <a:rPr lang="de-DE" b="0" dirty="0">
                <a:solidFill>
                  <a:srgbClr val="36544F"/>
                </a:solidFill>
              </a:rPr>
              <a:t>)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r>
              <a:rPr lang="de-DE" b="0" dirty="0">
                <a:solidFill>
                  <a:srgbClr val="36544F"/>
                </a:solidFill>
              </a:rPr>
              <a:t>!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components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hydrated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99BC88C-A15C-3723-45D7-46F8C63F8BCD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Server-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side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rendering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(SSR)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F9756739-C3EE-D5BE-54E2-FECF9C78E4E8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17F23E9-1366-76D3-BE7B-FE661F1EDFF5}"/>
              </a:ext>
            </a:extLst>
          </p:cNvPr>
          <p:cNvSpPr txBox="1"/>
          <p:nvPr/>
        </p:nvSpPr>
        <p:spPr>
          <a:xfrm>
            <a:off x="3616224" y="1671573"/>
            <a:ext cx="4480265" cy="1938992"/>
          </a:xfrm>
          <a:prstGeom prst="rect">
            <a:avLst/>
          </a:prstGeom>
          <a:solidFill>
            <a:srgbClr val="FFFDF9"/>
          </a:solidFill>
        </p:spPr>
        <p:txBody>
          <a:bodyPr wrap="none" rtlCol="0">
            <a:spAutoFit/>
          </a:bodyPr>
          <a:lstStyle/>
          <a:p>
            <a:pPr algn="l"/>
            <a:r>
              <a:rPr lang="de-DE" sz="2400" dirty="0">
                <a:solidFill>
                  <a:srgbClr val="FF0000"/>
                </a:solidFill>
              </a:rPr>
              <a:t>React Server </a:t>
            </a:r>
            <a:r>
              <a:rPr lang="de-DE" sz="2400" dirty="0" err="1">
                <a:solidFill>
                  <a:srgbClr val="FF0000"/>
                </a:solidFill>
              </a:rPr>
              <a:t>components</a:t>
            </a:r>
            <a:r>
              <a:rPr lang="de-DE" sz="2400" dirty="0">
                <a:solidFill>
                  <a:srgbClr val="FF0000"/>
                </a:solidFill>
              </a:rPr>
              <a:t>!!!!!!</a:t>
            </a:r>
          </a:p>
          <a:p>
            <a:pPr algn="l"/>
            <a:endParaRPr lang="de-DE" sz="2400" dirty="0">
              <a:solidFill>
                <a:srgbClr val="FF0000"/>
              </a:solidFill>
            </a:endParaRPr>
          </a:p>
          <a:p>
            <a:pPr algn="l"/>
            <a:r>
              <a:rPr lang="de-DE" sz="2400" dirty="0">
                <a:solidFill>
                  <a:srgbClr val="FF0000"/>
                </a:solidFill>
              </a:rPr>
              <a:t>Eigenes </a:t>
            </a:r>
            <a:r>
              <a:rPr lang="de-DE" sz="2400" dirty="0" err="1">
                <a:solidFill>
                  <a:srgbClr val="FF0000"/>
                </a:solidFill>
              </a:rPr>
              <a:t>kapitel</a:t>
            </a:r>
            <a:r>
              <a:rPr lang="de-DE" sz="2400" dirty="0">
                <a:solidFill>
                  <a:srgbClr val="FF0000"/>
                </a:solidFill>
              </a:rPr>
              <a:t> vergleich mit </a:t>
            </a:r>
            <a:r>
              <a:rPr lang="de-DE" sz="2400" dirty="0" err="1">
                <a:solidFill>
                  <a:srgbClr val="FF0000"/>
                </a:solidFill>
              </a:rPr>
              <a:t>client</a:t>
            </a:r>
            <a:endParaRPr lang="de-DE" sz="2400" dirty="0">
              <a:solidFill>
                <a:srgbClr val="FF0000"/>
              </a:solidFill>
            </a:endParaRPr>
          </a:p>
          <a:p>
            <a:pPr algn="l"/>
            <a:r>
              <a:rPr lang="de-DE" sz="2400" dirty="0">
                <a:solidFill>
                  <a:srgbClr val="FF0000"/>
                </a:solidFill>
              </a:rPr>
              <a:t>Components</a:t>
            </a:r>
          </a:p>
          <a:p>
            <a:pPr algn="l"/>
            <a:r>
              <a:rPr lang="de-DE" sz="2400" dirty="0">
                <a:solidFill>
                  <a:srgbClr val="FF0000"/>
                </a:solidFill>
              </a:rPr>
              <a:t>=&gt; </a:t>
            </a:r>
            <a:r>
              <a:rPr lang="de-DE" sz="2400" dirty="0" err="1">
                <a:solidFill>
                  <a:srgbClr val="FF0000"/>
                </a:solidFill>
              </a:rPr>
              <a:t>Build</a:t>
            </a:r>
            <a:r>
              <a:rPr lang="de-DE" sz="2400" dirty="0">
                <a:solidFill>
                  <a:srgbClr val="FF0000"/>
                </a:solidFill>
              </a:rPr>
              <a:t> zeigen</a:t>
            </a:r>
          </a:p>
        </p:txBody>
      </p:sp>
    </p:spTree>
    <p:extLst>
      <p:ext uri="{BB962C8B-B14F-4D97-AF65-F5344CB8AC3E}">
        <p14:creationId xmlns:p14="http://schemas.microsoft.com/office/powerpoint/2010/main" val="3787736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D76E4-589C-30E5-89F6-CE0DC0890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14AF95-2EDD-C7F7-F077-53345E01F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1EE2C04-D982-2D57-443B-56222D8E87FB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4491423" cy="3205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„Classic“ SSR plus React Server Components (RSC)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First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returns</a:t>
            </a:r>
            <a:r>
              <a:rPr lang="de-DE" b="0" dirty="0">
                <a:solidFill>
                  <a:srgbClr val="36544F"/>
                </a:solidFill>
              </a:rPr>
              <a:t> HTML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RSC Payload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returned</a:t>
            </a:r>
            <a:r>
              <a:rPr lang="de-DE" b="0" dirty="0">
                <a:solidFill>
                  <a:srgbClr val="36544F"/>
                </a:solidFill>
              </a:rPr>
              <a:t> on all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Client Components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hydrated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Any </a:t>
            </a:r>
            <a:r>
              <a:rPr lang="de-DE" b="0" dirty="0" err="1">
                <a:solidFill>
                  <a:srgbClr val="36544F"/>
                </a:solidFill>
              </a:rPr>
              <a:t>navigation</a:t>
            </a:r>
            <a:r>
              <a:rPr lang="de-DE" b="0" dirty="0">
                <a:solidFill>
                  <a:srgbClr val="36544F"/>
                </a:solidFill>
              </a:rPr>
              <a:t> (route </a:t>
            </a:r>
            <a:r>
              <a:rPr lang="de-DE" b="0" dirty="0" err="1">
                <a:solidFill>
                  <a:srgbClr val="36544F"/>
                </a:solidFill>
              </a:rPr>
              <a:t>change</a:t>
            </a:r>
            <a:r>
              <a:rPr lang="de-DE" b="0" dirty="0">
                <a:solidFill>
                  <a:srgbClr val="36544F"/>
                </a:solidFill>
              </a:rPr>
              <a:t>)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request</a:t>
            </a:r>
            <a:r>
              <a:rPr lang="de-DE" b="0" dirty="0">
                <a:solidFill>
                  <a:srgbClr val="36544F"/>
                </a:solidFill>
              </a:rPr>
              <a:t>!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State in Client Components </a:t>
            </a:r>
            <a:r>
              <a:rPr lang="de-DE" b="0" dirty="0" err="1">
                <a:solidFill>
                  <a:srgbClr val="36544F"/>
                </a:solidFill>
              </a:rPr>
              <a:t>survives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6DAB8E9-F41D-B7AC-A7C7-ED99C0431D2B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Server-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side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rendering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 (SSR)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3280F6A7-85D2-FA9B-4664-2B9F75FA234E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28CB16A-CF3B-DDCD-9735-94CFD842FCA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4331" y="827347"/>
            <a:ext cx="2882125" cy="3629471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4F06C216-D084-0529-C5A9-E5A0F79AF11C}"/>
              </a:ext>
            </a:extLst>
          </p:cNvPr>
          <p:cNvSpPr/>
          <p:nvPr/>
        </p:nvSpPr>
        <p:spPr>
          <a:xfrm>
            <a:off x="5794331" y="1146103"/>
            <a:ext cx="2807649" cy="3276945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0E3C600-9621-61E5-834F-5CA623E8A71B}"/>
              </a:ext>
            </a:extLst>
          </p:cNvPr>
          <p:cNvSpPr/>
          <p:nvPr/>
        </p:nvSpPr>
        <p:spPr>
          <a:xfrm>
            <a:off x="5868808" y="1179874"/>
            <a:ext cx="2691798" cy="251722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4955A46-05B9-C88F-9795-7D14A1F27974}"/>
              </a:ext>
            </a:extLst>
          </p:cNvPr>
          <p:cNvSpPr/>
          <p:nvPr/>
        </p:nvSpPr>
        <p:spPr>
          <a:xfrm>
            <a:off x="5868808" y="1497941"/>
            <a:ext cx="2691798" cy="2875455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BB54C9D-D1C9-6559-3EEE-C0A7E689461F}"/>
              </a:ext>
            </a:extLst>
          </p:cNvPr>
          <p:cNvSpPr/>
          <p:nvPr/>
        </p:nvSpPr>
        <p:spPr>
          <a:xfrm>
            <a:off x="6364625" y="1737231"/>
            <a:ext cx="1678785" cy="670828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BC3E9EC-ABC2-870E-5E18-849ED56132DE}"/>
              </a:ext>
            </a:extLst>
          </p:cNvPr>
          <p:cNvSpPr/>
          <p:nvPr/>
        </p:nvSpPr>
        <p:spPr>
          <a:xfrm>
            <a:off x="6719391" y="2449161"/>
            <a:ext cx="972327" cy="670828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8BFC016-E858-042C-2DF6-18D5AA883BB5}"/>
              </a:ext>
            </a:extLst>
          </p:cNvPr>
          <p:cNvSpPr/>
          <p:nvPr/>
        </p:nvSpPr>
        <p:spPr>
          <a:xfrm>
            <a:off x="6364625" y="3161091"/>
            <a:ext cx="1678785" cy="670828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CF2E87F-3C61-9A24-F89B-2F9970250FA6}"/>
              </a:ext>
            </a:extLst>
          </p:cNvPr>
          <p:cNvSpPr/>
          <p:nvPr/>
        </p:nvSpPr>
        <p:spPr>
          <a:xfrm>
            <a:off x="6943882" y="2055987"/>
            <a:ext cx="363043" cy="211394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A9DAD75-1B58-DC77-6E5D-1A21A71D9C4F}"/>
              </a:ext>
            </a:extLst>
          </p:cNvPr>
          <p:cNvSpPr/>
          <p:nvPr/>
        </p:nvSpPr>
        <p:spPr>
          <a:xfrm>
            <a:off x="7205554" y="2784575"/>
            <a:ext cx="363043" cy="211394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892DE30-F558-D2D1-1A42-72267BA8AA24}"/>
              </a:ext>
            </a:extLst>
          </p:cNvPr>
          <p:cNvSpPr/>
          <p:nvPr/>
        </p:nvSpPr>
        <p:spPr>
          <a:xfrm>
            <a:off x="6960747" y="3479953"/>
            <a:ext cx="363043" cy="211394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AD1D6D61-5BEE-3F17-C570-148904731335}"/>
              </a:ext>
            </a:extLst>
          </p:cNvPr>
          <p:cNvSpPr/>
          <p:nvPr/>
        </p:nvSpPr>
        <p:spPr>
          <a:xfrm>
            <a:off x="7084184" y="4139130"/>
            <a:ext cx="363043" cy="211394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9C6CBD64-0FF3-CDB4-24F5-DE35B4FDC93B}"/>
              </a:ext>
            </a:extLst>
          </p:cNvPr>
          <p:cNvSpPr/>
          <p:nvPr/>
        </p:nvSpPr>
        <p:spPr>
          <a:xfrm>
            <a:off x="5868808" y="4565635"/>
            <a:ext cx="1247443" cy="251722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rgbClr val="1778B8"/>
                </a:solidFill>
              </a:rPr>
              <a:t>React Server </a:t>
            </a:r>
            <a:r>
              <a:rPr lang="de-DE" sz="800" dirty="0" err="1">
                <a:solidFill>
                  <a:srgbClr val="1778B8"/>
                </a:solidFill>
              </a:rPr>
              <a:t>Component</a:t>
            </a:r>
            <a:endParaRPr lang="de-DE" sz="800" dirty="0">
              <a:solidFill>
                <a:srgbClr val="1778B8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B0113B2E-89EE-67F0-1163-84A118492D0B}"/>
              </a:ext>
            </a:extLst>
          </p:cNvPr>
          <p:cNvSpPr/>
          <p:nvPr/>
        </p:nvSpPr>
        <p:spPr>
          <a:xfrm>
            <a:off x="7242477" y="4565635"/>
            <a:ext cx="1247443" cy="251722"/>
          </a:xfrm>
          <a:prstGeom prst="rect">
            <a:avLst/>
          </a:prstGeom>
          <a:noFill/>
          <a:ln w="25400">
            <a:solidFill>
              <a:srgbClr val="FB8E2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rgbClr val="FB8E20"/>
                </a:solidFill>
              </a:rPr>
              <a:t>Client </a:t>
            </a:r>
            <a:r>
              <a:rPr lang="de-DE" sz="800" dirty="0" err="1">
                <a:solidFill>
                  <a:srgbClr val="FB8E20"/>
                </a:solidFill>
              </a:rPr>
              <a:t>Component</a:t>
            </a:r>
            <a:endParaRPr lang="de-DE" sz="800" dirty="0">
              <a:solidFill>
                <a:srgbClr val="FB8E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031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37633A-B78E-387D-E014-CE85957F4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C578C8-880B-E4D9-2FDE-6774880D4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D2037E3B-79BF-3484-A59B-34F282DC1234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Based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TanStack</a:t>
            </a:r>
            <a:r>
              <a:rPr lang="de-DE" b="0" dirty="0">
                <a:solidFill>
                  <a:srgbClr val="36544F"/>
                </a:solidFill>
              </a:rPr>
              <a:t> Router (</a:t>
            </a:r>
            <a:r>
              <a:rPr lang="de-DE" b="0" dirty="0" err="1">
                <a:solidFill>
                  <a:srgbClr val="36544F"/>
                </a:solidFill>
              </a:rPr>
              <a:t>replacement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React Router)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Vite </a:t>
            </a:r>
            <a:r>
              <a:rPr lang="de-DE" b="0" dirty="0" err="1">
                <a:solidFill>
                  <a:srgbClr val="36544F"/>
                </a:solidFill>
              </a:rPr>
              <a:t>plug-in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Filebased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routing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Highly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typesafe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routes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params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search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params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21E194F-2EDD-ACEE-2AFB-4087A7EB0862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Routing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651DD4CA-7C61-E1DF-6FDB-82A836BEDCC4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32657837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C8913-DE0A-F204-D425-7CF2F2BB2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F6ECF5-2BE3-F423-37F5-2C70C52EF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AE65EC97-96EA-CB06-0509-B84CDD0D3597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Built</a:t>
            </a:r>
            <a:r>
              <a:rPr lang="de-DE" b="0" dirty="0">
                <a:solidFill>
                  <a:srgbClr val="36544F"/>
                </a:solidFill>
              </a:rPr>
              <a:t>-in file-</a:t>
            </a:r>
            <a:r>
              <a:rPr lang="de-DE" b="0" dirty="0" err="1">
                <a:solidFill>
                  <a:srgbClr val="36544F"/>
                </a:solidFill>
              </a:rPr>
              <a:t>based</a:t>
            </a:r>
            <a:r>
              <a:rPr lang="de-DE" b="0" dirty="0">
                <a:solidFill>
                  <a:srgbClr val="36544F"/>
                </a:solidFill>
              </a:rPr>
              <a:t> Routing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Params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search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params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passed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D6C911C-FA31-D438-7EBA-29CACCA3DF52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Routing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D7A0E1E6-DE45-4269-DCA1-3F52D1E18A3D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282728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413443-E87B-F88C-C27E-F2D77B036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C3B346-F51E-32FD-71C2-D4018B2B6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A4D0DA5-8BBB-42A6-F2D6-C4624FEF2C36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Use </a:t>
            </a:r>
            <a:r>
              <a:rPr lang="de-DE" b="0" dirty="0" err="1">
                <a:solidFill>
                  <a:srgbClr val="36544F"/>
                </a:solidFill>
              </a:rPr>
              <a:t>library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choice</a:t>
            </a:r>
            <a:r>
              <a:rPr lang="de-DE" b="0" dirty="0">
                <a:solidFill>
                  <a:srgbClr val="36544F"/>
                </a:solidFill>
              </a:rPr>
              <a:t> (</a:t>
            </a:r>
            <a:r>
              <a:rPr lang="de-DE" b="0" dirty="0" err="1">
                <a:solidFill>
                  <a:srgbClr val="36544F"/>
                </a:solidFill>
              </a:rPr>
              <a:t>typically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TanStack</a:t>
            </a:r>
            <a:r>
              <a:rPr lang="de-DE" b="0" dirty="0">
                <a:solidFill>
                  <a:srgbClr val="36544F"/>
                </a:solidFill>
              </a:rPr>
              <a:t> Query)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pre-loaded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loader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functions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each</a:t>
            </a:r>
            <a:r>
              <a:rPr lang="de-DE" b="0" dirty="0">
                <a:solidFill>
                  <a:srgbClr val="36544F"/>
                </a:solidFill>
              </a:rPr>
              <a:t> Route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Support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Suspense and Streaming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555673C-2582-18F7-A280-2C6FEE50CDF7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Data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fetching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F508EB08-AA3A-D408-1472-9C874F2495EA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2916050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00DE10-C9AC-89AB-2FD7-1EDF6E1F7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FEFEC8-3C78-548B-84EF-E1FA3B17E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F1C8774-1DE7-1AB1-F879-36EFB69DCEC4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Typically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async</a:t>
            </a:r>
            <a:r>
              <a:rPr lang="de-DE" b="0" dirty="0">
                <a:solidFill>
                  <a:srgbClr val="36544F"/>
                </a:solidFill>
              </a:rPr>
              <a:t> React Server Components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When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using</a:t>
            </a:r>
            <a:r>
              <a:rPr lang="de-DE" b="0" dirty="0">
                <a:solidFill>
                  <a:srgbClr val="36544F"/>
                </a:solidFill>
              </a:rPr>
              <a:t> in Client Components, </a:t>
            </a:r>
            <a:r>
              <a:rPr lang="de-DE" b="0" dirty="0" err="1">
                <a:solidFill>
                  <a:srgbClr val="36544F"/>
                </a:solidFill>
              </a:rPr>
              <a:t>it‘s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up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load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Client Components in RSC and pass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</a:pPr>
            <a:r>
              <a:rPr lang="de-DE" dirty="0"/>
              <a:t>A </a:t>
            </a:r>
            <a:r>
              <a:rPr lang="de-DE" dirty="0" err="1"/>
              <a:t>few</a:t>
            </a:r>
            <a:r>
              <a:rPr lang="de-DE" dirty="0"/>
              <a:t> </a:t>
            </a:r>
            <a:r>
              <a:rPr lang="de-DE" dirty="0" err="1"/>
              <a:t>restrictions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properties</a:t>
            </a:r>
            <a:r>
              <a:rPr lang="de-DE" dirty="0"/>
              <a:t> </a:t>
            </a:r>
            <a:r>
              <a:rPr lang="de-DE" dirty="0" err="1"/>
              <a:t>apply</a:t>
            </a:r>
            <a:r>
              <a:rPr lang="de-DE" dirty="0"/>
              <a:t> (</a:t>
            </a:r>
            <a:r>
              <a:rPr lang="de-DE" dirty="0" err="1"/>
              <a:t>serializable</a:t>
            </a:r>
            <a:r>
              <a:rPr lang="de-DE" dirty="0"/>
              <a:t>!)</a:t>
            </a:r>
          </a:p>
          <a:p>
            <a:pPr lvl="1"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even</a:t>
            </a:r>
            <a:r>
              <a:rPr lang="de-DE" b="0" dirty="0">
                <a:solidFill>
                  <a:srgbClr val="36544F"/>
                </a:solidFill>
              </a:rPr>
              <a:t> pass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from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5DBC999-273E-0FBF-808F-66352C2B2A7D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Data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fetching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01C7DFC4-DEE6-EA1E-590B-F1CCAB324F72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2339534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73857-F766-67B3-C5AB-17781821A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568D9D-A165-8E0D-A168-AFCD69852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A8CD11B-9F9C-3D36-1A48-D375DAD16483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Defines</a:t>
            </a:r>
            <a:r>
              <a:rPr lang="de-DE" b="0" dirty="0">
                <a:solidFill>
                  <a:srgbClr val="36544F"/>
                </a:solidFill>
              </a:rPr>
              <a:t> explicit API (</a:t>
            </a:r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)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defining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functions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</a:pP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http </a:t>
            </a:r>
            <a:r>
              <a:rPr lang="de-DE" dirty="0" err="1"/>
              <a:t>method</a:t>
            </a:r>
            <a:r>
              <a:rPr lang="de-DE" dirty="0"/>
              <a:t> (</a:t>
            </a:r>
            <a:r>
              <a:rPr lang="de-DE" dirty="0" err="1"/>
              <a:t>post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Handler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validating</a:t>
            </a:r>
            <a:r>
              <a:rPr lang="de-DE" dirty="0"/>
              <a:t>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arguments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Almost</a:t>
            </a:r>
            <a:r>
              <a:rPr lang="de-DE" b="0" dirty="0">
                <a:solidFill>
                  <a:srgbClr val="36544F"/>
                </a:solidFill>
              </a:rPr>
              <a:t> all </a:t>
            </a:r>
            <a:r>
              <a:rPr lang="de-DE" b="0" dirty="0" err="1">
                <a:solidFill>
                  <a:srgbClr val="36544F"/>
                </a:solidFill>
              </a:rPr>
              <a:t>argument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types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supports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When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calling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pass a </a:t>
            </a:r>
            <a:r>
              <a:rPr lang="de-DE" b="0" dirty="0" err="1">
                <a:solidFill>
                  <a:srgbClr val="36544F"/>
                </a:solidFill>
              </a:rPr>
              <a:t>single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argument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call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wherever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want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32D3987-59D1-AECE-FA3B-FF1E98C5B3E6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functions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9744871E-E168-7886-23D4-052B843BBE6E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1581241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A0EDDA-71FD-DD6D-C509-2F3FC62F2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47069E-5DF3-EAF6-5416-CF979EA36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954A281-AAC5-EACF-0090-118BDF2E6299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„Official“ React Server </a:t>
            </a:r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 (aka Server Actions)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Server </a:t>
            </a:r>
            <a:r>
              <a:rPr lang="de-DE" b="0" dirty="0" err="1">
                <a:solidFill>
                  <a:srgbClr val="36544F"/>
                </a:solidFill>
              </a:rPr>
              <a:t>functions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inlined</a:t>
            </a:r>
            <a:r>
              <a:rPr lang="de-DE" b="0" dirty="0">
                <a:solidFill>
                  <a:srgbClr val="36544F"/>
                </a:solidFill>
              </a:rPr>
              <a:t> in Server Components </a:t>
            </a:r>
            <a:r>
              <a:rPr lang="de-DE" b="0" dirty="0" err="1">
                <a:solidFill>
                  <a:srgbClr val="36544F"/>
                </a:solidFill>
              </a:rPr>
              <a:t>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files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Defined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using</a:t>
            </a:r>
            <a:r>
              <a:rPr lang="de-DE" b="0" dirty="0">
                <a:solidFill>
                  <a:srgbClr val="36544F"/>
                </a:solidFill>
              </a:rPr>
              <a:t> a „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“ </a:t>
            </a:r>
            <a:r>
              <a:rPr lang="de-DE" b="0" dirty="0" err="1">
                <a:solidFill>
                  <a:srgbClr val="36544F"/>
                </a:solidFill>
              </a:rPr>
              <a:t>directive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write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operations</a:t>
            </a:r>
            <a:r>
              <a:rPr lang="de-DE" b="0" dirty="0">
                <a:solidFill>
                  <a:srgbClr val="36544F"/>
                </a:solidFill>
              </a:rPr>
              <a:t> (do not </a:t>
            </a:r>
            <a:r>
              <a:rPr lang="de-DE" b="0" dirty="0" err="1">
                <a:solidFill>
                  <a:srgbClr val="36544F"/>
                </a:solidFill>
              </a:rPr>
              <a:t>call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while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rendering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6067925-84AF-194B-EB78-6438F38F534E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Server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functions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A3A316DB-8D48-AFD1-C7B5-E43CA207C798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2523514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5DE60-266E-F80E-3A75-7E825FFF6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003AFF-73D4-9FCD-42C1-675B24D98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C81A006-8BE4-64CA-40ED-D45642CCEAF5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Possible but </a:t>
            </a:r>
            <a:r>
              <a:rPr lang="de-DE" b="0" dirty="0" err="1">
                <a:solidFill>
                  <a:srgbClr val="36544F"/>
                </a:solidFill>
              </a:rPr>
              <a:t>probably</a:t>
            </a:r>
            <a:r>
              <a:rPr lang="de-DE" b="0" dirty="0">
                <a:solidFill>
                  <a:srgbClr val="36544F"/>
                </a:solidFill>
              </a:rPr>
              <a:t> imho 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first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class</a:t>
            </a:r>
            <a:r>
              <a:rPr lang="de-DE" b="0" dirty="0">
                <a:solidFill>
                  <a:srgbClr val="36544F"/>
                </a:solidFill>
              </a:rPr>
              <a:t> support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C156A9F-892D-5724-B298-4A8829A9039E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SSG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C545FB66-C30A-AA67-07B6-540E2093ACC4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3566926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BD61F-8F7D-7DC6-DDE9-64997A964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03F51B-6473-4DAF-5C9F-F87EB2CFE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A1F41DF-59C1-8FF3-0B72-1217AC75B11E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Can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fully </a:t>
            </a:r>
            <a:r>
              <a:rPr lang="de-DE" b="0" dirty="0" err="1">
                <a:solidFill>
                  <a:srgbClr val="36544F"/>
                </a:solidFill>
              </a:rPr>
              <a:t>generate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static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pages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even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partially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generate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pages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Aggressive (and </a:t>
            </a:r>
            <a:r>
              <a:rPr lang="de-DE" b="0" dirty="0" err="1">
                <a:solidFill>
                  <a:srgbClr val="36544F"/>
                </a:solidFill>
              </a:rPr>
              <a:t>complex</a:t>
            </a:r>
            <a:r>
              <a:rPr lang="de-DE" b="0" dirty="0">
                <a:solidFill>
                  <a:srgbClr val="36544F"/>
                </a:solidFill>
              </a:rPr>
              <a:t>...) </a:t>
            </a:r>
            <a:r>
              <a:rPr lang="de-DE" b="0" dirty="0" err="1">
                <a:solidFill>
                  <a:srgbClr val="36544F"/>
                </a:solidFill>
              </a:rPr>
              <a:t>caching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0E91323-17A0-8227-7AA4-E4B449E34136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SSG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F766E2DC-743A-8F0A-D781-9BF9ED5B532C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2024766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0F1A0F-95BA-C665-10F9-A824CF791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5BDFBE-9B78-B913-3478-84C8D8DAA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C612BB3-1B9B-4C42-5017-AF81E4E8E0C6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Loaders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executed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before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rendering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&lt;Link /&gt; </a:t>
            </a:r>
            <a:r>
              <a:rPr lang="de-DE" b="0" dirty="0" err="1">
                <a:solidFill>
                  <a:srgbClr val="36544F"/>
                </a:solidFill>
              </a:rPr>
              <a:t>components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determines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pre-loading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behaviour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Default </a:t>
            </a:r>
            <a:r>
              <a:rPr lang="de-DE" b="0" dirty="0" err="1">
                <a:solidFill>
                  <a:srgbClr val="36544F"/>
                </a:solidFill>
              </a:rPr>
              <a:t>behaviour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also </a:t>
            </a:r>
            <a:r>
              <a:rPr lang="de-DE" b="0" dirty="0" err="1">
                <a:solidFill>
                  <a:srgbClr val="36544F"/>
                </a:solidFill>
              </a:rPr>
              <a:t>be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globally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A58FD0CC-8DAC-9E9D-5471-FE5788C54AF8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Pre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-rendering/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pre-loading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6F8705DA-CCCA-75DE-0B4F-CB4C94E5687C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38262201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550E1-87C9-28B0-DE44-DFE3041FE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AA059A-198C-2B59-F87E-FC3787C07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0F696130-4F72-4CD1-FCD2-59D640C48638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Per-default </a:t>
            </a:r>
            <a:r>
              <a:rPr lang="de-DE" b="0" dirty="0" err="1">
                <a:solidFill>
                  <a:srgbClr val="36544F"/>
                </a:solidFill>
              </a:rPr>
              <a:t>enabled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all internal links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that</a:t>
            </a:r>
            <a:r>
              <a:rPr lang="de-DE" b="0" dirty="0">
                <a:solidFill>
                  <a:srgbClr val="36544F"/>
                </a:solidFill>
              </a:rPr>
              <a:t> a </a:t>
            </a:r>
            <a:r>
              <a:rPr lang="de-DE" b="0" dirty="0" err="1">
                <a:solidFill>
                  <a:srgbClr val="36544F"/>
                </a:solidFill>
              </a:rPr>
              <a:t>good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choice</a:t>
            </a:r>
            <a:r>
              <a:rPr lang="de-DE" b="0" dirty="0">
                <a:solidFill>
                  <a:srgbClr val="36544F"/>
                </a:solidFill>
              </a:rPr>
              <a:t>?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change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behaviour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have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property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every</a:t>
            </a:r>
            <a:r>
              <a:rPr lang="de-DE" b="0" dirty="0">
                <a:solidFill>
                  <a:srgbClr val="36544F"/>
                </a:solidFill>
              </a:rPr>
              <a:t> &lt;Link /&gt;-</a:t>
            </a:r>
            <a:r>
              <a:rPr lang="de-DE" b="0" dirty="0" err="1">
                <a:solidFill>
                  <a:srgbClr val="36544F"/>
                </a:solidFill>
              </a:rPr>
              <a:t>component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8F2ADCE0-04AB-2E54-CE12-AD566E711CCC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Pre</a:t>
            </a:r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-rendering/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pre-loading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AF030FD1-A5EE-1C20-581F-B0389BC8BC15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14084348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9CE489-E72D-8B61-BE1D-FAD089EFE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76D594-0B1F-443C-9747-68417FB1D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EF4AD9E-66DD-8114-5AA5-6419E7BE277C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205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TanStack</a:t>
            </a:r>
            <a:r>
              <a:rPr lang="de-DE" dirty="0"/>
              <a:t> Start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Works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any</a:t>
            </a:r>
            <a:r>
              <a:rPr lang="de-DE" b="0" dirty="0">
                <a:solidFill>
                  <a:srgbClr val="36544F"/>
                </a:solidFill>
              </a:rPr>
              <a:t> global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solution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only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populating</a:t>
            </a:r>
            <a:r>
              <a:rPr lang="de-DE" b="0" dirty="0">
                <a:solidFill>
                  <a:srgbClr val="36544F"/>
                </a:solidFill>
              </a:rPr>
              <a:t> global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during</a:t>
            </a:r>
            <a:r>
              <a:rPr lang="de-DE" b="0" dirty="0">
                <a:solidFill>
                  <a:srgbClr val="36544F"/>
                </a:solidFill>
              </a:rPr>
              <a:t> SSR, </a:t>
            </a:r>
            <a:r>
              <a:rPr lang="de-DE" b="0" dirty="0" err="1">
                <a:solidFill>
                  <a:srgbClr val="36544F"/>
                </a:solidFill>
              </a:rPr>
              <a:t>your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library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must</a:t>
            </a:r>
            <a:r>
              <a:rPr lang="de-DE" b="0" dirty="0">
                <a:solidFill>
                  <a:srgbClr val="36544F"/>
                </a:solidFill>
              </a:rPr>
              <a:t> support </a:t>
            </a:r>
            <a:r>
              <a:rPr lang="de-DE" b="0" dirty="0" err="1">
                <a:solidFill>
                  <a:srgbClr val="36544F"/>
                </a:solidFill>
              </a:rPr>
              <a:t>it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885604D-62D5-783D-B264-ABDD43B494D8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Global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state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B04C2AC5-FEC9-E86E-10BA-A421EAC5CE97}"/>
              </a:ext>
            </a:extLst>
          </p:cNvPr>
          <p:cNvSpPr/>
          <p:nvPr/>
        </p:nvSpPr>
        <p:spPr>
          <a:xfrm>
            <a:off x="2137465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Client-first</a:t>
            </a:r>
          </a:p>
        </p:txBody>
      </p:sp>
    </p:spTree>
    <p:extLst>
      <p:ext uri="{BB962C8B-B14F-4D97-AF65-F5344CB8AC3E}">
        <p14:creationId xmlns:p14="http://schemas.microsoft.com/office/powerpoint/2010/main" val="28267615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4C907-4B39-7981-751E-BD7228794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A186DC-ED9F-BAE5-FD47-9BEFEAEDC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3160CCB-3696-90C8-D42D-B88DDC8CC9A4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913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 global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components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Somehow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complicated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we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have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round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trips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any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navigation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Client-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global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can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differ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from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Example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On </a:t>
            </a:r>
            <a:r>
              <a:rPr lang="de-DE" dirty="0" err="1"/>
              <a:t>n</a:t>
            </a:r>
            <a:r>
              <a:rPr lang="de-DE" b="0" dirty="0" err="1">
                <a:solidFill>
                  <a:srgbClr val="36544F"/>
                </a:solidFill>
              </a:rPr>
              <a:t>avigation</a:t>
            </a:r>
            <a:r>
              <a:rPr lang="de-DE" b="0" dirty="0">
                <a:solidFill>
                  <a:srgbClr val="36544F"/>
                </a:solidFill>
              </a:rPr>
              <a:t> on </a:t>
            </a:r>
            <a:r>
              <a:rPr lang="de-DE" b="0" dirty="0" err="1">
                <a:solidFill>
                  <a:srgbClr val="36544F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new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read</a:t>
            </a:r>
            <a:r>
              <a:rPr lang="de-DE" b="0" dirty="0">
                <a:solidFill>
                  <a:srgbClr val="36544F"/>
                </a:solidFill>
              </a:rPr>
              <a:t> and </a:t>
            </a:r>
            <a:r>
              <a:rPr lang="de-DE" b="0" dirty="0" err="1">
                <a:solidFill>
                  <a:srgbClr val="36544F"/>
                </a:solidFill>
              </a:rPr>
              <a:t>rendered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</a:pPr>
            <a:r>
              <a:rPr lang="de-DE" dirty="0"/>
              <a:t>Client-</a:t>
            </a:r>
            <a:r>
              <a:rPr lang="de-DE" dirty="0" err="1"/>
              <a:t>side</a:t>
            </a:r>
            <a:r>
              <a:rPr lang="de-DE" dirty="0"/>
              <a:t> global </a:t>
            </a:r>
            <a:r>
              <a:rPr lang="de-DE" dirty="0" err="1"/>
              <a:t>state</a:t>
            </a:r>
            <a:r>
              <a:rPr lang="de-DE" dirty="0"/>
              <a:t> </a:t>
            </a:r>
            <a:r>
              <a:rPr lang="de-DE" dirty="0" err="1"/>
              <a:t>doesn‘t</a:t>
            </a:r>
            <a:r>
              <a:rPr lang="de-DE" dirty="0"/>
              <a:t>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that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UI </a:t>
            </a:r>
            <a:r>
              <a:rPr lang="de-DE" b="0" dirty="0" err="1">
                <a:solidFill>
                  <a:srgbClr val="36544F"/>
                </a:solidFill>
              </a:rPr>
              <a:t>is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inconsistent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B077BAC-148A-1301-5D2A-8BE1EEA8CF41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Global </a:t>
            </a:r>
            <a:r>
              <a:rPr lang="de-DE" sz="2000" b="1" dirty="0" err="1">
                <a:solidFill>
                  <a:srgbClr val="36544F"/>
                </a:solidFill>
                <a:latin typeface="Candara" panose="020E0502030303020204" pitchFamily="34" charset="0"/>
              </a:rPr>
              <a:t>state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0138A0C2-0727-48C4-C58C-2146B5B3F483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2011388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C2099F-0C0E-D3E4-5019-28035CC607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C32CCE7-97FE-D6D7-4E25-137147D52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choose</a:t>
            </a:r>
            <a:r>
              <a:rPr lang="de-DE" dirty="0"/>
              <a:t>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3D771927-680E-8379-039B-27FB04F75904}"/>
              </a:ext>
            </a:extLst>
          </p:cNvPr>
          <p:cNvSpPr/>
          <p:nvPr/>
        </p:nvSpPr>
        <p:spPr>
          <a:xfrm>
            <a:off x="0" y="1029202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Summary</a:t>
            </a:r>
            <a:endParaRPr lang="de-DE" sz="54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779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766A9F-128E-F792-E409-D3E023546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BF62F03-4D04-9CC3-7673-52DB52FED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9DB104E-F3FC-EFF5-4C1F-BC184683D169}"/>
              </a:ext>
            </a:extLst>
          </p:cNvPr>
          <p:cNvSpPr/>
          <p:nvPr/>
        </p:nvSpPr>
        <p:spPr>
          <a:xfrm>
            <a:off x="0" y="1003973"/>
            <a:ext cx="9144000" cy="2600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38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Stack</a:t>
            </a:r>
            <a:endParaRPr lang="de-DE" sz="6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434A53C-1454-DFF9-8E61-89D5AC6A9D2E}"/>
              </a:ext>
            </a:extLst>
          </p:cNvPr>
          <p:cNvSpPr txBox="1"/>
          <p:nvPr/>
        </p:nvSpPr>
        <p:spPr>
          <a:xfrm>
            <a:off x="-1" y="-263932"/>
            <a:ext cx="9143999" cy="1691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88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Our</a:t>
            </a:r>
            <a:endParaRPr lang="de-DE" sz="12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87C07C6-1619-21AB-AFA8-47C359AA7D4C}"/>
              </a:ext>
            </a:extLst>
          </p:cNvPr>
          <p:cNvSpPr txBox="1"/>
          <p:nvPr/>
        </p:nvSpPr>
        <p:spPr>
          <a:xfrm>
            <a:off x="-1" y="3776940"/>
            <a:ext cx="9143999" cy="6011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8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28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8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today</a:t>
            </a:r>
            <a:endParaRPr lang="de-DE" sz="1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0920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288CD-2DB4-1824-800B-4E71960BF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8BEB6F-970C-042D-E5FE-0CD5E4A53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</a:t>
            </a:r>
            <a:r>
              <a:rPr lang="de-DE" dirty="0" err="1"/>
              <a:t>side</a:t>
            </a:r>
            <a:r>
              <a:rPr lang="de-DE" dirty="0"/>
              <a:t> </a:t>
            </a:r>
            <a:r>
              <a:rPr lang="de-DE" dirty="0" err="1"/>
              <a:t>rendering</a:t>
            </a:r>
            <a:r>
              <a:rPr lang="de-DE" dirty="0"/>
              <a:t> (SSR)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BA1F960-DC52-C406-CCA3-DD5D5C734D08}"/>
              </a:ext>
            </a:extLst>
          </p:cNvPr>
          <p:cNvSpPr txBox="1">
            <a:spLocks/>
          </p:cNvSpPr>
          <p:nvPr/>
        </p:nvSpPr>
        <p:spPr>
          <a:xfrm>
            <a:off x="419857" y="741363"/>
            <a:ext cx="8858894" cy="39133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Next.js</a:t>
            </a:r>
            <a:endParaRPr lang="de-DE" dirty="0"/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First: Do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really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server-</a:t>
            </a:r>
            <a:r>
              <a:rPr lang="de-DE" b="0" dirty="0" err="1">
                <a:solidFill>
                  <a:srgbClr val="36544F"/>
                </a:solidFill>
              </a:rPr>
              <a:t>side</a:t>
            </a:r>
            <a:r>
              <a:rPr lang="de-DE" b="0" dirty="0">
                <a:solidFill>
                  <a:srgbClr val="36544F"/>
                </a:solidFill>
              </a:rPr>
              <a:t> React at all?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Next.js</a:t>
            </a:r>
            <a:r>
              <a:rPr lang="de-DE" b="0" dirty="0">
                <a:solidFill>
                  <a:srgbClr val="36544F"/>
                </a:solidFill>
              </a:rPr>
              <a:t>:</a:t>
            </a:r>
          </a:p>
          <a:p>
            <a:pPr lvl="1"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Pro</a:t>
            </a:r>
            <a:r>
              <a:rPr lang="de-DE" dirty="0" err="1"/>
              <a:t>bably</a:t>
            </a:r>
            <a:r>
              <a:rPr lang="de-DE" dirty="0"/>
              <a:t> </a:t>
            </a:r>
            <a:r>
              <a:rPr lang="de-DE" dirty="0" err="1"/>
              <a:t>nearest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React </a:t>
            </a:r>
            <a:r>
              <a:rPr lang="de-DE" dirty="0" err="1"/>
              <a:t>ideas</a:t>
            </a:r>
            <a:r>
              <a:rPr lang="de-DE" dirty="0"/>
              <a:t> and APIs</a:t>
            </a:r>
          </a:p>
          <a:p>
            <a:pPr lvl="1"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Shines </a:t>
            </a:r>
            <a:r>
              <a:rPr lang="de-DE" b="0" dirty="0" err="1">
                <a:solidFill>
                  <a:srgbClr val="36544F"/>
                </a:solidFill>
              </a:rPr>
              <a:t>if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you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need</a:t>
            </a:r>
            <a:r>
              <a:rPr lang="de-DE" b="0" dirty="0">
                <a:solidFill>
                  <a:srgbClr val="36544F"/>
                </a:solidFill>
              </a:rPr>
              <a:t> aggressive </a:t>
            </a:r>
            <a:r>
              <a:rPr lang="de-DE" dirty="0" err="1"/>
              <a:t>caching</a:t>
            </a:r>
            <a:r>
              <a:rPr lang="de-DE" dirty="0"/>
              <a:t>, </a:t>
            </a:r>
            <a:r>
              <a:rPr lang="de-DE" dirty="0" err="1"/>
              <a:t>prerendering</a:t>
            </a:r>
            <a:r>
              <a:rPr lang="de-DE" dirty="0"/>
              <a:t> etc. 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Suitable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almost</a:t>
            </a:r>
            <a:r>
              <a:rPr lang="de-DE" dirty="0"/>
              <a:t> </a:t>
            </a:r>
            <a:r>
              <a:rPr lang="de-DE" dirty="0" err="1"/>
              <a:t>static</a:t>
            </a:r>
            <a:r>
              <a:rPr lang="de-DE" dirty="0"/>
              <a:t> </a:t>
            </a:r>
            <a:r>
              <a:rPr lang="de-DE" dirty="0" err="1"/>
              <a:t>apps</a:t>
            </a:r>
            <a:r>
              <a:rPr lang="de-DE" dirty="0"/>
              <a:t> (</a:t>
            </a:r>
            <a:r>
              <a:rPr lang="de-DE" dirty="0" err="1"/>
              <a:t>ecomerce</a:t>
            </a:r>
            <a:r>
              <a:rPr lang="de-DE" dirty="0"/>
              <a:t>, </a:t>
            </a:r>
            <a:r>
              <a:rPr lang="de-DE" dirty="0" err="1"/>
              <a:t>marketing</a:t>
            </a:r>
            <a:r>
              <a:rPr lang="de-DE" dirty="0"/>
              <a:t>)</a:t>
            </a:r>
          </a:p>
          <a:p>
            <a:pPr>
              <a:lnSpc>
                <a:spcPct val="120000"/>
              </a:lnSpc>
            </a:pPr>
            <a:r>
              <a:rPr lang="de-DE" b="0" dirty="0" err="1">
                <a:solidFill>
                  <a:srgbClr val="36544F"/>
                </a:solidFill>
              </a:rPr>
              <a:t>TanStack</a:t>
            </a:r>
            <a:r>
              <a:rPr lang="de-DE" b="0" dirty="0">
                <a:solidFill>
                  <a:srgbClr val="36544F"/>
                </a:solidFill>
              </a:rPr>
              <a:t> Start: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APIs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explizit (</a:t>
            </a:r>
            <a:r>
              <a:rPr lang="de-DE" dirty="0" err="1"/>
              <a:t>createServerFn</a:t>
            </a:r>
            <a:r>
              <a:rPr lang="de-DE" dirty="0"/>
              <a:t>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Concept </a:t>
            </a:r>
            <a:r>
              <a:rPr lang="de-DE" dirty="0" err="1"/>
              <a:t>easier</a:t>
            </a:r>
            <a:r>
              <a:rPr lang="de-DE" dirty="0"/>
              <a:t> (?) </a:t>
            </a:r>
            <a:r>
              <a:rPr lang="de-DE" dirty="0" err="1"/>
              <a:t>without</a:t>
            </a:r>
            <a:r>
              <a:rPr lang="de-DE" dirty="0"/>
              <a:t> RSC (not „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worlds</a:t>
            </a:r>
            <a:r>
              <a:rPr lang="de-DE" dirty="0"/>
              <a:t>“) 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Suitable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interaktive </a:t>
            </a:r>
            <a:r>
              <a:rPr lang="de-DE" dirty="0" err="1"/>
              <a:t>apps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SSR (SEO etc.)</a:t>
            </a:r>
          </a:p>
          <a:p>
            <a:pPr>
              <a:lnSpc>
                <a:spcPct val="120000"/>
              </a:lnSpc>
            </a:pPr>
            <a:endParaRPr lang="de-DE" dirty="0"/>
          </a:p>
          <a:p>
            <a:pPr marL="0" indent="0">
              <a:lnSpc>
                <a:spcPct val="120000"/>
              </a:lnSpc>
              <a:buNone/>
            </a:pPr>
            <a:endParaRPr lang="de-DE" dirty="0"/>
          </a:p>
          <a:p>
            <a:pPr marL="342900" lvl="1" indent="0">
              <a:lnSpc>
                <a:spcPct val="12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0502425-97E4-2CD6-4096-91FD48FC23E6}"/>
              </a:ext>
            </a:extLst>
          </p:cNvPr>
          <p:cNvSpPr txBox="1"/>
          <p:nvPr/>
        </p:nvSpPr>
        <p:spPr>
          <a:xfrm>
            <a:off x="2886363" y="96280"/>
            <a:ext cx="3323516" cy="40011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2000" b="1" dirty="0">
                <a:solidFill>
                  <a:srgbClr val="36544F"/>
                </a:solidFill>
                <a:latin typeface="Candara" panose="020E0502030303020204" pitchFamily="34" charset="0"/>
              </a:rPr>
              <a:t>Summary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CEA37D31-2E91-B1FD-E555-7DADB0835647}"/>
              </a:ext>
            </a:extLst>
          </p:cNvPr>
          <p:cNvSpPr/>
          <p:nvPr/>
        </p:nvSpPr>
        <p:spPr>
          <a:xfrm>
            <a:off x="1347192" y="741363"/>
            <a:ext cx="700899" cy="171969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36000" tIns="36000" rIns="36000" bIns="36000" rtlCol="0" anchor="ctr" anchorCtr="0">
            <a:noAutofit/>
          </a:bodyPr>
          <a:lstStyle/>
          <a:p>
            <a:pPr algn="ctr"/>
            <a:r>
              <a:rPr lang="de-DE" sz="1050" b="1" dirty="0">
                <a:solidFill>
                  <a:schemeClr val="tx1">
                    <a:lumMod val="50000"/>
                    <a:lumOff val="50000"/>
                  </a:schemeClr>
                </a:solidFill>
                <a:latin typeface="Candara" panose="020E0502030303020204" pitchFamily="34" charset="0"/>
              </a:rPr>
              <a:t>Server-first</a:t>
            </a:r>
          </a:p>
        </p:txBody>
      </p:sp>
    </p:spTree>
    <p:extLst>
      <p:ext uri="{BB962C8B-B14F-4D97-AF65-F5344CB8AC3E}">
        <p14:creationId xmlns:p14="http://schemas.microsoft.com/office/powerpoint/2010/main" val="30238821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Thanks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a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lot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683421" y="2072375"/>
            <a:ext cx="5940769" cy="18508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rgbClr val="36544F"/>
                </a:solidFill>
              </a:rPr>
              <a:t>Code &amp; Slides: </a:t>
            </a:r>
            <a:r>
              <a:rPr lang="de-DE" b="1" dirty="0">
                <a:solidFill>
                  <a:srgbClr val="1778B8"/>
                </a:solidFill>
                <a:hlinkClick r:id="rId4"/>
              </a:rPr>
              <a:t>https://react.schule/ijs-2025-tanstack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b="1" dirty="0">
                <a:solidFill>
                  <a:srgbClr val="1778B8"/>
                </a:solidFill>
                <a:hlinkClick r:id="rId5"/>
              </a:rPr>
              <a:t>nils@nilshartmann.net</a:t>
            </a:r>
            <a:r>
              <a:rPr lang="de-DE" b="1" dirty="0">
                <a:solidFill>
                  <a:srgbClr val="1778B8"/>
                </a:solidFill>
              </a:rPr>
              <a:t> </a:t>
            </a: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My </a:t>
            </a:r>
            <a:r>
              <a:rPr lang="de-DE" b="1" dirty="0" err="1">
                <a:solidFill>
                  <a:srgbClr val="36544F"/>
                </a:solidFill>
              </a:rPr>
              <a:t>workshops</a:t>
            </a:r>
            <a:r>
              <a:rPr lang="de-DE" b="1" dirty="0">
                <a:solidFill>
                  <a:srgbClr val="36544F"/>
                </a:solidFill>
              </a:rPr>
              <a:t> (de): </a:t>
            </a:r>
            <a:r>
              <a:rPr lang="de-DE" b="1" dirty="0">
                <a:solidFill>
                  <a:srgbClr val="36544F"/>
                </a:solidFill>
                <a:hlinkClick r:id="rId6"/>
              </a:rPr>
              <a:t>https://nilshartmann.net/workshops</a:t>
            </a:r>
            <a:r>
              <a:rPr lang="de-DE" b="1" dirty="0">
                <a:solidFill>
                  <a:srgbClr val="36544F"/>
                </a:solidFill>
              </a:rPr>
              <a:t>  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BC9E2F-5F8A-44FC-7246-E5CF7025F4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4188" y="2080962"/>
            <a:ext cx="1842303" cy="184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ADF02-E3A4-4DFC-C8F8-C99B54CD7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85C7F1-9977-B9DE-F9A7-6E9A1EF0D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D236843-4801-04DC-26CB-6BF3CE67AFA5}"/>
              </a:ext>
            </a:extLst>
          </p:cNvPr>
          <p:cNvSpPr txBox="1"/>
          <p:nvPr/>
        </p:nvSpPr>
        <p:spPr>
          <a:xfrm rot="21137164">
            <a:off x="6348312" y="269503"/>
            <a:ext cx="226857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Client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A74F3F3-8375-C1A2-C8FE-AE725E6C16F0}"/>
              </a:ext>
            </a:extLst>
          </p:cNvPr>
          <p:cNvSpPr txBox="1"/>
          <p:nvPr/>
        </p:nvSpPr>
        <p:spPr>
          <a:xfrm>
            <a:off x="1208167" y="1468833"/>
            <a:ext cx="2991453" cy="1200329"/>
          </a:xfrm>
          <a:prstGeom prst="rect">
            <a:avLst/>
          </a:prstGeom>
          <a:solidFill>
            <a:srgbClr val="FFFDF9"/>
          </a:solidFill>
        </p:spPr>
        <p:txBody>
          <a:bodyPr wrap="square" rtlCol="0">
            <a:spAutoFit/>
          </a:bodyPr>
          <a:lstStyle/>
          <a:p>
            <a:pPr algn="l"/>
            <a:r>
              <a:rPr lang="de-DE" sz="2400" dirty="0">
                <a:solidFill>
                  <a:srgbClr val="FF0000"/>
                </a:solidFill>
              </a:rPr>
              <a:t>KÜRZEN</a:t>
            </a:r>
          </a:p>
          <a:p>
            <a:pPr algn="l"/>
            <a:endParaRPr lang="de-DE" sz="2400" dirty="0">
              <a:solidFill>
                <a:srgbClr val="FF0000"/>
              </a:solidFill>
            </a:endParaRPr>
          </a:p>
          <a:p>
            <a:pPr algn="l"/>
            <a:r>
              <a:rPr lang="de-DE" sz="2400" dirty="0">
                <a:solidFill>
                  <a:srgbClr val="FF0000"/>
                </a:solidFill>
              </a:rPr>
              <a:t>TS Query ans Ende</a:t>
            </a:r>
          </a:p>
        </p:txBody>
      </p:sp>
    </p:spTree>
    <p:extLst>
      <p:ext uri="{BB962C8B-B14F-4D97-AF65-F5344CB8AC3E}">
        <p14:creationId xmlns:p14="http://schemas.microsoft.com/office/powerpoint/2010/main" val="2189272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7343D8-105F-D3D6-5E19-C7D456657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2D3FCB-143B-0835-5465-8E492CAA6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27FFDA2F-FCD9-66C4-A34A-3AD699ED0725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Query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 b="0" i="1" dirty="0">
                <a:solidFill>
                  <a:srgbClr val="36544F"/>
                </a:solidFill>
                <a:latin typeface="Candara" panose="020E0502030303020204" pitchFamily="34" charset="0"/>
              </a:rPr>
              <a:t>(aka React Query)</a:t>
            </a:r>
            <a:endParaRPr lang="de-DE" sz="10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47803FF-CA07-6A2E-42E1-43378FA1E0D5}"/>
              </a:ext>
            </a:extLst>
          </p:cNvPr>
          <p:cNvSpPr txBox="1"/>
          <p:nvPr/>
        </p:nvSpPr>
        <p:spPr>
          <a:xfrm rot="21137164">
            <a:off x="6348312" y="269503"/>
            <a:ext cx="226857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Client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</p:spTree>
    <p:extLst>
      <p:ext uri="{BB962C8B-B14F-4D97-AF65-F5344CB8AC3E}">
        <p14:creationId xmlns:p14="http://schemas.microsoft.com/office/powerpoint/2010/main" val="29827550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C0001-17C5-3A2F-CE5B-DF6EEB339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80A89A-F97C-B5BA-5C5E-983D1CFEF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8F27617-5A8D-ABB0-3BA0-05202901F92A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Query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 b="0" i="1" dirty="0">
                <a:solidFill>
                  <a:srgbClr val="36544F"/>
                </a:solidFill>
                <a:latin typeface="Candara" panose="020E0502030303020204" pitchFamily="34" charset="0"/>
              </a:rPr>
              <a:t>(aka React Query)</a:t>
            </a:r>
            <a:endParaRPr lang="de-DE" sz="10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4023AF7-CCC0-9311-B907-AF22FC5499E3}"/>
              </a:ext>
            </a:extLst>
          </p:cNvPr>
          <p:cNvSpPr txBox="1"/>
          <p:nvPr/>
        </p:nvSpPr>
        <p:spPr>
          <a:xfrm rot="21137164">
            <a:off x="6348312" y="269503"/>
            <a:ext cx="226857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Client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EAE967-46E6-3B54-535E-67160B4E85CB}"/>
              </a:ext>
            </a:extLst>
          </p:cNvPr>
          <p:cNvSpPr txBox="1">
            <a:spLocks/>
          </p:cNvSpPr>
          <p:nvPr/>
        </p:nvSpPr>
        <p:spPr>
          <a:xfrm>
            <a:off x="7145559" y="2169308"/>
            <a:ext cx="1290918" cy="205650"/>
          </a:xfrm>
          <a:prstGeom prst="rect">
            <a:avLst/>
          </a:prstGeom>
        </p:spPr>
        <p:txBody>
          <a:bodyPr vert="horz" lIns="36000" tIns="0" rIns="0" bIns="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050" b="0" i="1" dirty="0">
                <a:solidFill>
                  <a:srgbClr val="36544F"/>
                </a:solidFill>
                <a:latin typeface="Candara" panose="020E0502030303020204" pitchFamily="34" charset="0"/>
              </a:rPr>
              <a:t>optional, but </a:t>
            </a:r>
            <a:r>
              <a:rPr lang="de-DE" sz="1050" b="0" i="1" dirty="0" err="1">
                <a:solidFill>
                  <a:srgbClr val="36544F"/>
                </a:solidFill>
                <a:latin typeface="Candara" panose="020E0502030303020204" pitchFamily="34" charset="0"/>
              </a:rPr>
              <a:t>typical</a:t>
            </a:r>
            <a:endParaRPr lang="de-DE" sz="7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BEB4A27C-09ED-54F7-6ED0-5B6565608631}"/>
              </a:ext>
            </a:extLst>
          </p:cNvPr>
          <p:cNvCxnSpPr>
            <a:cxnSpLocks/>
            <a:stCxn id="3" idx="1"/>
          </p:cNvCxnSpPr>
          <p:nvPr/>
        </p:nvCxnSpPr>
        <p:spPr>
          <a:xfrm flipH="1" flipV="1">
            <a:off x="6148409" y="1770875"/>
            <a:ext cx="997150" cy="50125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1280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1E4A59-69F3-CB6C-C30C-3EBCC6F92C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C895B0-097C-B755-23EF-8B26AD760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4D7793-4B00-CDDF-F31F-6B69567D710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6D9A037-1FB8-B859-9F89-01196EFF6D5F}"/>
              </a:ext>
            </a:extLst>
          </p:cNvPr>
          <p:cNvSpPr txBox="1"/>
          <p:nvPr/>
        </p:nvSpPr>
        <p:spPr>
          <a:xfrm rot="21137164">
            <a:off x="6348312" y="269503"/>
            <a:ext cx="226857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Client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FFA6B4EF-4447-6507-D457-A1CE61B78742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Query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 b="0" i="1" dirty="0">
                <a:solidFill>
                  <a:srgbClr val="36544F"/>
                </a:solidFill>
                <a:latin typeface="Candara" panose="020E0502030303020204" pitchFamily="34" charset="0"/>
              </a:rPr>
              <a:t>(aka React Query)</a:t>
            </a:r>
            <a:endParaRPr lang="de-DE" sz="10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222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F4E17-E681-4E6C-0D6A-AFFEE1F17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ED4B00-EB2E-837D-DA24-889CC11F2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B3D7394-04B3-CB03-5729-6B01A7721D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C331E4C5-7EBE-D20D-9B58-5D6E124E23EB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05FD8CF-C88C-107C-33FE-AF92BE331E05}"/>
              </a:ext>
            </a:extLst>
          </p:cNvPr>
          <p:cNvSpPr txBox="1"/>
          <p:nvPr/>
        </p:nvSpPr>
        <p:spPr>
          <a:xfrm rot="21137164">
            <a:off x="6348312" y="269503"/>
            <a:ext cx="226857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Client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99E6DDDB-5D9A-89E8-2E4C-E79BAC64DC9E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Query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1400" b="0" i="1" dirty="0">
                <a:solidFill>
                  <a:srgbClr val="36544F"/>
                </a:solidFill>
                <a:latin typeface="Candara" panose="020E0502030303020204" pitchFamily="34" charset="0"/>
              </a:rPr>
              <a:t>(aka React Query)</a:t>
            </a:r>
            <a:endParaRPr lang="de-DE" sz="10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335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5423B5-3160-9725-1985-3D606D727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F89BD4-0D4F-A205-3F96-E9D42B2B8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Client-first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55B5B4-2FC5-D781-9304-57389E7F7E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4971"/>
            <a:ext cx="8768862" cy="419564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https://tanstack.com/start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Currently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RC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Vite Plug-in,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built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on top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TanStack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Adds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: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serverside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rendering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streaming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server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functions</a:t>
            </a: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Server Components (</a:t>
            </a:r>
            <a:r>
              <a:rPr lang="de-DE" sz="18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yet</a:t>
            </a:r>
            <a: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18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1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F75408DA-F5EE-5AF1-F624-01DF7CAD8EB0}"/>
              </a:ext>
            </a:extLst>
          </p:cNvPr>
          <p:cNvSpPr txBox="1">
            <a:spLocks/>
          </p:cNvSpPr>
          <p:nvPr/>
        </p:nvSpPr>
        <p:spPr>
          <a:xfrm>
            <a:off x="187570" y="946670"/>
            <a:ext cx="8768862" cy="72742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Start</a:t>
            </a:r>
            <a:r>
              <a:rPr lang="de-DE" sz="4000" i="1" dirty="0"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36544F"/>
                </a:solidFill>
                <a:latin typeface="Candara" panose="020E0502030303020204" pitchFamily="34" charset="0"/>
              </a:rPr>
              <a:t>=</a:t>
            </a:r>
            <a:r>
              <a:rPr lang="de-DE" sz="4000" i="1" dirty="0"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Router</a:t>
            </a:r>
            <a:r>
              <a:rPr lang="de-DE" sz="4000" i="1" dirty="0">
                <a:latin typeface="Candara" panose="020E0502030303020204" pitchFamily="34" charset="0"/>
              </a:rPr>
              <a:t> </a:t>
            </a:r>
            <a:r>
              <a:rPr lang="de-DE" sz="4000" i="1" dirty="0">
                <a:solidFill>
                  <a:srgbClr val="36544F"/>
                </a:solidFill>
                <a:latin typeface="Candara" panose="020E0502030303020204" pitchFamily="34" charset="0"/>
              </a:rPr>
              <a:t>+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Server</a:t>
            </a:r>
            <a:endParaRPr lang="de-DE" sz="2400" b="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AA63CE2-C84B-3637-F742-879D6B0BC293}"/>
              </a:ext>
            </a:extLst>
          </p:cNvPr>
          <p:cNvSpPr txBox="1"/>
          <p:nvPr/>
        </p:nvSpPr>
        <p:spPr>
          <a:xfrm rot="21137164">
            <a:off x="6348312" y="269503"/>
            <a:ext cx="226857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FB8E20"/>
                </a:solidFill>
                <a:latin typeface="Candara" panose="020E0502030303020204" pitchFamily="34" charset="0"/>
              </a:rPr>
              <a:t>Client</a:t>
            </a:r>
            <a:r>
              <a:rPr lang="de-DE" sz="3600" b="1" dirty="0">
                <a:solidFill>
                  <a:schemeClr val="bg1">
                    <a:lumMod val="50000"/>
                  </a:schemeClr>
                </a:solidFill>
                <a:latin typeface="Candara" panose="020E0502030303020204" pitchFamily="34" charset="0"/>
              </a:rPr>
              <a:t>-first</a:t>
            </a:r>
          </a:p>
        </p:txBody>
      </p:sp>
    </p:spTree>
    <p:extLst>
      <p:ext uri="{BB962C8B-B14F-4D97-AF65-F5344CB8AC3E}">
        <p14:creationId xmlns:p14="http://schemas.microsoft.com/office/powerpoint/2010/main" val="492836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1080</Words>
  <Application>Microsoft Macintosh PowerPoint</Application>
  <PresentationFormat>Bildschirmpräsentation (16:9)</PresentationFormat>
  <Paragraphs>266</Paragraphs>
  <Slides>31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39" baseType="lpstr">
      <vt:lpstr>Arial</vt:lpstr>
      <vt:lpstr>Calibri</vt:lpstr>
      <vt:lpstr>Calibri Light</vt:lpstr>
      <vt:lpstr>Candara</vt:lpstr>
      <vt:lpstr>Montserrat</vt:lpstr>
      <vt:lpstr>Source Sans Pro</vt:lpstr>
      <vt:lpstr>Source Sans Pro SemiBold</vt:lpstr>
      <vt:lpstr>Office-Design</vt:lpstr>
      <vt:lpstr>C‘t webdev | Cologne | November 19, 2025</vt:lpstr>
      <vt:lpstr>https://nilshartmann.net</vt:lpstr>
      <vt:lpstr>PowerPoint-Präsentation</vt:lpstr>
      <vt:lpstr>Client-first</vt:lpstr>
      <vt:lpstr>Client-first</vt:lpstr>
      <vt:lpstr>Client-first</vt:lpstr>
      <vt:lpstr>Client-first</vt:lpstr>
      <vt:lpstr>Client-first</vt:lpstr>
      <vt:lpstr>Client-first</vt:lpstr>
      <vt:lpstr>Server-first</vt:lpstr>
      <vt:lpstr>Server-first</vt:lpstr>
      <vt:lpstr>Comparison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Server side rendering (SSR)</vt:lpstr>
      <vt:lpstr>What to choose?</vt:lpstr>
      <vt:lpstr>Server side rendering (SSR)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1419</cp:revision>
  <cp:lastPrinted>2019-09-04T14:49:47Z</cp:lastPrinted>
  <dcterms:created xsi:type="dcterms:W3CDTF">2016-03-28T15:59:53Z</dcterms:created>
  <dcterms:modified xsi:type="dcterms:W3CDTF">2025-11-17T17:23:44Z</dcterms:modified>
</cp:coreProperties>
</file>

<file path=docProps/thumbnail.jpeg>
</file>